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>
        <p:scale>
          <a:sx n="110" d="100"/>
          <a:sy n="110" d="100"/>
        </p:scale>
        <p:origin x="1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4echjfr\Documents\Ice%20Harbor%20Runner\Install\HLD_U1&amp;3data%20With%20STS_revJF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Ice</a:t>
            </a:r>
            <a:r>
              <a:rPr lang="en-US" baseline="0"/>
              <a:t> Harbor New &amp; Existing Adjustable Runner Power at 96 ft of Head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Existing Runner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(Summary!$BR$47,Summary!$BV$47,Summary!$BZ$47,Summary!$CD$47)</c:f>
              <c:numCache>
                <c:formatCode>0.0</c:formatCode>
                <c:ptCount val="4"/>
                <c:pt idx="0">
                  <c:v>59.915999999999997</c:v>
                </c:pt>
                <c:pt idx="1">
                  <c:v>69.599999999999994</c:v>
                </c:pt>
                <c:pt idx="2">
                  <c:v>95.3</c:v>
                </c:pt>
                <c:pt idx="3">
                  <c:v>104.5025</c:v>
                </c:pt>
              </c:numCache>
            </c:numRef>
          </c:xVal>
          <c:yVal>
            <c:numRef>
              <c:f>(Summary!$BQ$47,Summary!$BU$47,Summary!$BY$47,Summary!$CC$47)</c:f>
              <c:numCache>
                <c:formatCode>0.00%</c:formatCode>
                <c:ptCount val="4"/>
                <c:pt idx="0">
                  <c:v>0.87642802326392377</c:v>
                </c:pt>
                <c:pt idx="1">
                  <c:v>0.88640623923512485</c:v>
                </c:pt>
                <c:pt idx="2">
                  <c:v>0.8763844552063258</c:v>
                </c:pt>
                <c:pt idx="3">
                  <c:v>0.85117244054726426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31-4602-B37A-4558E4EB0DEB}"/>
            </c:ext>
          </c:extLst>
        </c:ser>
        <c:ser>
          <c:idx val="1"/>
          <c:order val="1"/>
          <c:tx>
            <c:v>New Adjustable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39285848795381"/>
                  <c:y val="6.55737704918032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True L1%, </a:t>
                    </a:r>
                    <a:fld id="{EE8B8695-F410-46FF-A65D-0BF4B6965BB1}" type="XVALUE">
                      <a:rPr lang="en-US"/>
                      <a:pPr>
                        <a:defRPr/>
                      </a:pPr>
                      <a:t>[X VALUE]</a:t>
                    </a:fld>
                    <a:endParaRPr lang="en-US"/>
                  </a:p>
                </c:rich>
              </c:tx>
              <c:numFmt formatCode="#,##0.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31-4602-B37A-4558E4EB0DEB}"/>
                </c:ext>
              </c:extLst>
            </c:dLbl>
            <c:dLbl>
              <c:idx val="3"/>
              <c:layout>
                <c:manualLayout>
                  <c:x val="-0.15688777085888747"/>
                  <c:y val="5.19125683060108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25.7BA, </a:t>
                    </a:r>
                    <a:fld id="{AD8441E1-C722-4451-BE4D-4E14FB95818A}" type="XVALUE">
                      <a:rPr lang="en-US"/>
                      <a:pPr>
                        <a:defRPr/>
                      </a:pPr>
                      <a:t>[X VALUE]</a:t>
                    </a:fld>
                    <a:endParaRPr lang="en-US"/>
                  </a:p>
                </c:rich>
              </c:tx>
              <c:numFmt formatCode="#,##0.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31-4602-B37A-4558E4EB0DE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(Summary!$E$47,Summary!$R$47,Summary!$AA$47,Summary!$AH$47,Summary!$BC$47,Summary!$AU$47)</c:f>
              <c:numCache>
                <c:formatCode>General</c:formatCode>
                <c:ptCount val="6"/>
                <c:pt idx="0">
                  <c:v>64.663134554822165</c:v>
                </c:pt>
                <c:pt idx="1">
                  <c:v>67.765446989810101</c:v>
                </c:pt>
                <c:pt idx="2">
                  <c:v>80.75196492222338</c:v>
                </c:pt>
                <c:pt idx="3">
                  <c:v>94.804522203530738</c:v>
                </c:pt>
                <c:pt idx="4">
                  <c:v>103.08452260250021</c:v>
                </c:pt>
                <c:pt idx="5">
                  <c:v>104.50254284052437</c:v>
                </c:pt>
              </c:numCache>
            </c:numRef>
          </c:xVal>
          <c:yVal>
            <c:numRef>
              <c:f>(Summary!$I$47,Summary!$V$47,Summary!$Y$47,Summary!$AL$47,Summary!$BG$47,Summary!$AY$47)</c:f>
              <c:numCache>
                <c:formatCode>0.00%</c:formatCode>
                <c:ptCount val="6"/>
                <c:pt idx="0">
                  <c:v>0.91516249004451999</c:v>
                </c:pt>
                <c:pt idx="1">
                  <c:v>0.92291153438510198</c:v>
                </c:pt>
                <c:pt idx="2">
                  <c:v>0.92516249004452</c:v>
                </c:pt>
                <c:pt idx="3">
                  <c:v>0.92190458294373301</c:v>
                </c:pt>
                <c:pt idx="4">
                  <c:v>0.91516249004451999</c:v>
                </c:pt>
                <c:pt idx="5">
                  <c:v>0.91332766484605299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A31-4602-B37A-4558E4EB0DEB}"/>
            </c:ext>
          </c:extLst>
        </c:ser>
        <c:ser>
          <c:idx val="2"/>
          <c:order val="2"/>
          <c:tx>
            <c:v>Exist LL</c:v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(Summary!$BR$47,Summary!$BR$47)</c:f>
              <c:numCache>
                <c:formatCode>0.0</c:formatCode>
                <c:ptCount val="2"/>
                <c:pt idx="0">
                  <c:v>59.915999999999997</c:v>
                </c:pt>
                <c:pt idx="1">
                  <c:v>59.915999999999997</c:v>
                </c:pt>
              </c:numCache>
            </c:numRef>
          </c:xVal>
          <c:yVal>
            <c:numRef>
              <c:f>(Summary!$CI$6,Summary!$BQ$47)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0.87642802326392377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A31-4602-B37A-4558E4EB0DEB}"/>
            </c:ext>
          </c:extLst>
        </c:ser>
        <c:ser>
          <c:idx val="3"/>
          <c:order val="3"/>
          <c:tx>
            <c:v>Exist UL</c:v>
          </c:tx>
          <c:spPr>
            <a:ln w="190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(Summary!$BZ$47,Summary!$BZ$47)</c:f>
              <c:numCache>
                <c:formatCode>0.0</c:formatCode>
                <c:ptCount val="2"/>
                <c:pt idx="0">
                  <c:v>95.3</c:v>
                </c:pt>
                <c:pt idx="1">
                  <c:v>95.3</c:v>
                </c:pt>
              </c:numCache>
            </c:numRef>
          </c:xVal>
          <c:yVal>
            <c:numRef>
              <c:f>(Summary!$CI$6,Summary!$BY$47)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0.8763844552063258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A31-4602-B37A-4558E4EB0DEB}"/>
            </c:ext>
          </c:extLst>
        </c:ser>
        <c:ser>
          <c:idx val="4"/>
          <c:order val="4"/>
          <c:tx>
            <c:v>New LL</c:v>
          </c:tx>
          <c:spPr>
            <a:ln w="1905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(Summary!$R$47,Summary!$R$47)</c:f>
              <c:numCache>
                <c:formatCode>General</c:formatCode>
                <c:ptCount val="2"/>
                <c:pt idx="0">
                  <c:v>67.765446989810101</c:v>
                </c:pt>
                <c:pt idx="1">
                  <c:v>67.765446989810101</c:v>
                </c:pt>
              </c:numCache>
            </c:numRef>
          </c:xVal>
          <c:yVal>
            <c:numRef>
              <c:f>(Summary!$CI$6,Summary!$V$47)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0.92291153438510198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A31-4602-B37A-4558E4EB0DEB}"/>
            </c:ext>
          </c:extLst>
        </c:ser>
        <c:ser>
          <c:idx val="5"/>
          <c:order val="5"/>
          <c:tx>
            <c:v>New UL</c:v>
          </c:tx>
          <c:spPr>
            <a:ln w="19050" cap="rnd">
              <a:solidFill>
                <a:schemeClr val="accent6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(Summary!$BC$47,Summary!$BC$47)</c:f>
              <c:numCache>
                <c:formatCode>General</c:formatCode>
                <c:ptCount val="2"/>
                <c:pt idx="0">
                  <c:v>103.08452260250021</c:v>
                </c:pt>
                <c:pt idx="1">
                  <c:v>103.08452260250021</c:v>
                </c:pt>
              </c:numCache>
            </c:numRef>
          </c:xVal>
          <c:yVal>
            <c:numRef>
              <c:f>(Summary!$CI$6,Summary!$BG$47)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0.91516249004451999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A31-4602-B37A-4558E4EB0DEB}"/>
            </c:ext>
          </c:extLst>
        </c:ser>
        <c:ser>
          <c:idx val="6"/>
          <c:order val="6"/>
          <c:tx>
            <c:v>Gen Limit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(Summary!$AU$47,Summary!$AU$47)</c:f>
              <c:numCache>
                <c:formatCode>General</c:formatCode>
                <c:ptCount val="2"/>
                <c:pt idx="0">
                  <c:v>104.50254284052437</c:v>
                </c:pt>
                <c:pt idx="1">
                  <c:v>104.50254284052437</c:v>
                </c:pt>
              </c:numCache>
            </c:numRef>
          </c:xVal>
          <c:yVal>
            <c:numRef>
              <c:f>(Summary!$CI$6,Summary!$AY$47)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0.91332766484605299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A31-4602-B37A-4558E4EB0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058288"/>
        <c:axId val="363051216"/>
      </c:scatterChart>
      <c:valAx>
        <c:axId val="363058288"/>
        <c:scaling>
          <c:orientation val="minMax"/>
          <c:max val="105"/>
          <c:min val="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Generator</a:t>
                </a:r>
                <a:r>
                  <a:rPr lang="en-US" baseline="0"/>
                  <a:t> Power (MW)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051216"/>
        <c:crosses val="autoZero"/>
        <c:crossBetween val="midCat"/>
      </c:valAx>
      <c:valAx>
        <c:axId val="363051216"/>
        <c:scaling>
          <c:orientation val="minMax"/>
          <c:min val="0.8400000000000000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Efficinecy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05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0.35587</cdr:x>
      <cdr:y>0.60109</cdr:y>
    </cdr:from>
    <cdr:to>
      <cdr:x>0.64158</cdr:x>
      <cdr:y>0.67213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B28C5EC2-7F2B-49B2-9247-AECC712A458D}"/>
            </a:ext>
          </a:extLst>
        </cdr:cNvPr>
        <cdr:cNvSpPr txBox="1"/>
      </cdr:nvSpPr>
      <cdr:spPr>
        <a:xfrm xmlns:a="http://schemas.openxmlformats.org/drawingml/2006/main">
          <a:off x="2362200" y="2794000"/>
          <a:ext cx="1896534" cy="330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accent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Range</a:t>
          </a:r>
          <a:r>
            <a:rPr lang="en-US" sz="1100" baseline="0"/>
            <a:t> - </a:t>
          </a:r>
          <a:r>
            <a:rPr lang="en-US" sz="1100"/>
            <a:t>35.4 MW (59.9-95.3)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981C-43DB-4160-B3D6-A3689D252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5A8C-A675-443E-9C98-37981FFAD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0B46-5FD3-477D-BC09-14AEC3C4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039A-2201-407D-BBA6-58B213D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30C7-FE72-4913-9FAD-AA0946F1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354-B3F3-4D54-B2B0-48E26A9D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0B5B2-00B9-49EB-8147-553A2B3D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25C5-E99A-4AC1-BCE1-1D92B31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97D10-A3BA-455D-A15B-2B4115AF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E8965-12F1-4971-8D4B-C8BED06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F48A4-02AC-4A32-9F03-20D4D904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4982B-FF16-40C5-9489-390F40982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22A1-A67F-48FB-87E3-4D31278A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8E16-F3AB-4CEF-B5DA-6B0E5747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1DFC1-3034-4E96-8E59-19755819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B1C6-DB7B-4229-8803-C47E11CD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B3F3-6DD0-46CE-BE27-14DC2D1A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648C-0D8C-47B8-A261-840BC551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8583-8D22-4043-909B-3BFF1E68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E8D22-27A7-4DD4-9A70-89CDFD9A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392A-D6D8-42ED-B22C-F6ACC477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F170-DB78-4A3C-89C1-FEF0FB491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8F6E0-4AB2-4C78-8443-D7BE9EA9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A4F06-8134-45AD-8749-99C60A84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AF9D2-FD7A-4B0E-8C08-65CB7177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5893-4766-4A8B-B3E7-4AD6F8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2505-AFBA-4C0F-8FF9-0FB4E9647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ADDD1-835E-476F-AAE7-7B9B0A29F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6F244-F6D1-4F4A-9F64-2E5E2215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3C18B-3A71-48B5-85F3-22CFD0FC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D04C9-43D4-4377-BA97-E133C73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F500-550F-41C6-9747-06512E36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526E4-E1A2-4CAF-AA01-6DE3479C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AA2E6-8F7B-42EC-9B0A-25447E94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9F201-3982-4196-BD9A-E3BB61E42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508BB-91E3-4A8E-A2CB-E6513C5CC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1BF22-7F83-490F-918C-A5A9D37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75F5E-369A-4448-ABB5-D898ED2C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8DF8-B89B-4943-A753-E445BF91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CC89-43DA-4651-AD45-B09EB50E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17868-2D05-4D04-8AEF-D94FF521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A7213-69A4-4D7A-8B1B-4ACD24D9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0C1A3-63D2-427F-A429-AF747CF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DE068-3A5B-44B4-B078-8E807116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0FEB6-D7F9-46F0-913C-802E3B72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8D391-5549-4DA5-9A9D-71655519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0BA0-89EE-442A-9425-212EF9C4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0CE11-D7C5-4B58-85C9-771D3937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36EBD-D884-4602-BC52-A563691F7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09725-4D37-49AD-8FFD-8C1414C4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423CB-F08D-4832-9401-3EC3EA27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95343-369D-4AAB-8F3C-6A02015E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3359-0FED-4BBB-ADB6-E35179AF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CC5BE-A1AE-41A4-AFBB-0D6B6B33B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30C02-FAFA-47DD-86F5-FB386DC4D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A1DB4-C56F-42E7-A8F8-846801D0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D057-AC84-4BD8-97F4-D62D49AA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FF61C-1078-4ECB-85D7-7E3FE80B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EFA05-1871-4E24-8119-A433F1EA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CD1D-8CD3-468D-9855-25AE6995C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6BD8C-8F13-4FAA-8C80-D0B91A6DD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39ED-0587-4FEF-9EFE-37211FA58C9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4D00E-1C9D-477D-A71E-4294C89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74F29-CD59-4D79-9A1A-05B0713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FA53-81CB-470B-B03D-0CA2FF72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FF9A-9DA2-48F3-A7FE-F71283A1E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70716"/>
            <a:ext cx="11506200" cy="1300909"/>
          </a:xfrm>
        </p:spPr>
        <p:txBody>
          <a:bodyPr>
            <a:noAutofit/>
          </a:bodyPr>
          <a:lstStyle/>
          <a:p>
            <a:r>
              <a:rPr lang="en-US" sz="4800" dirty="0"/>
              <a:t>Ice Harbor Unit 3 Initial Fish Passage Operating Range</a:t>
            </a:r>
          </a:p>
        </p:txBody>
      </p:sp>
      <p:pic>
        <p:nvPicPr>
          <p:cNvPr id="4" name="Picture 3" descr="A picture containing indoor, ceiling, wall, building&#10;&#10;Description automatically generated">
            <a:extLst>
              <a:ext uri="{FF2B5EF4-FFF2-40B4-BE49-F238E27FC236}">
                <a16:creationId xmlns:a16="http://schemas.microsoft.com/office/drawing/2014/main" id="{70893EC8-ACDE-48D9-B67A-D5F520AE4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4" t="3383" r="16666" b="23810"/>
          <a:stretch/>
        </p:blipFill>
        <p:spPr>
          <a:xfrm>
            <a:off x="2918155" y="1686366"/>
            <a:ext cx="6079875" cy="49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36C2-688A-47A4-A493-7C978373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Harbor Unit 3 – FP Operating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1980-D0C1-446F-B9B2-CFA1969C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6"/>
            <a:ext cx="10515600" cy="48354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adjustable unit 3 at Ice Harbor could start operating as early as November 2022 (depending on thrust runner machining)</a:t>
            </a:r>
          </a:p>
          <a:p>
            <a:pPr lvl="1"/>
            <a:r>
              <a:rPr lang="en-US" dirty="0"/>
              <a:t>Needs fish passage operating range prior to biological testing</a:t>
            </a:r>
          </a:p>
          <a:p>
            <a:r>
              <a:rPr lang="en-US" dirty="0"/>
              <a:t>Default fish passage operating range in FCRPS is 1% efficiency operating range.</a:t>
            </a:r>
          </a:p>
          <a:p>
            <a:pPr lvl="1"/>
            <a:r>
              <a:rPr lang="en-US" dirty="0"/>
              <a:t>Most turbines operated within 1% range since 1994 </a:t>
            </a:r>
            <a:r>
              <a:rPr lang="en-US" dirty="0" err="1"/>
              <a:t>Biop</a:t>
            </a:r>
            <a:r>
              <a:rPr lang="en-US" dirty="0"/>
              <a:t> based on limited study</a:t>
            </a:r>
          </a:p>
          <a:p>
            <a:pPr lvl="1"/>
            <a:r>
              <a:rPr lang="en-US" dirty="0"/>
              <a:t>FPP has allowed above upper 1% at Bonneville PH1 based on ERDC modeling</a:t>
            </a:r>
          </a:p>
          <a:p>
            <a:r>
              <a:rPr lang="en-US" dirty="0"/>
              <a:t>Ice Harbor has significantly more CFD and physical model information than most turbines from the design process</a:t>
            </a:r>
          </a:p>
          <a:p>
            <a:pPr lvl="1"/>
            <a:r>
              <a:rPr lang="en-US" dirty="0"/>
              <a:t>For new Ice Harbor adjustable very flat efficiency curve across multiple blade angles results in best fish passage operating range being within 1% range</a:t>
            </a:r>
          </a:p>
          <a:p>
            <a:pPr lvl="1"/>
            <a:r>
              <a:rPr lang="en-US" dirty="0"/>
              <a:t>Flow quality considerations for low end of operating range</a:t>
            </a:r>
          </a:p>
          <a:p>
            <a:pPr lvl="1"/>
            <a:r>
              <a:rPr lang="en-US" dirty="0"/>
              <a:t>Upper end needs more input from biological test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D278-CDEE-42CD-A8C9-20F1E336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35"/>
            <a:ext cx="10515600" cy="1325563"/>
          </a:xfrm>
        </p:spPr>
        <p:txBody>
          <a:bodyPr/>
          <a:lstStyle/>
          <a:p>
            <a:r>
              <a:rPr lang="en-US" dirty="0"/>
              <a:t>Ice Harbor Unit 3 – FP Lower Limit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E6166A-D423-4581-805B-AEF1F7C52D33}"/>
              </a:ext>
            </a:extLst>
          </p:cNvPr>
          <p:cNvSpPr txBox="1">
            <a:spLocks/>
          </p:cNvSpPr>
          <p:nvPr/>
        </p:nvSpPr>
        <p:spPr>
          <a:xfrm>
            <a:off x="880528" y="1160572"/>
            <a:ext cx="11101921" cy="2352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 1% below peak efficiency for minimum blade angle.</a:t>
            </a:r>
          </a:p>
          <a:p>
            <a:pPr lvl="1"/>
            <a:r>
              <a:rPr lang="en-US" dirty="0"/>
              <a:t>Draft tube flow degrades below peak of the propeller curve</a:t>
            </a:r>
          </a:p>
          <a:p>
            <a:pPr lvl="2"/>
            <a:r>
              <a:rPr lang="en-US" dirty="0"/>
              <a:t>Pressure pulsation data from performance model is one indicator</a:t>
            </a:r>
          </a:p>
          <a:p>
            <a:pPr lvl="1"/>
            <a:r>
              <a:rPr lang="en-US" dirty="0"/>
              <a:t>Alignment of flow to runner leading edge not optimized</a:t>
            </a:r>
          </a:p>
          <a:p>
            <a:pPr lvl="1"/>
            <a:r>
              <a:rPr lang="en-US" dirty="0"/>
              <a:t>Flow delta ~ 200 – 400 </a:t>
            </a:r>
            <a:r>
              <a:rPr lang="en-US" dirty="0" err="1"/>
              <a:t>cfs</a:t>
            </a:r>
            <a:endParaRPr lang="en-US" dirty="0"/>
          </a:p>
          <a:p>
            <a:pPr lvl="1"/>
            <a:r>
              <a:rPr lang="en-US" dirty="0"/>
              <a:t>Power delta ~ 2 – 3.7 MW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E2595-78A9-4630-94CF-F89C861A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858" y="2705981"/>
            <a:ext cx="5715142" cy="415517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F5BA36-FB63-422A-A1DA-8A5B4CFFBABA}"/>
              </a:ext>
            </a:extLst>
          </p:cNvPr>
          <p:cNvCxnSpPr>
            <a:cxnSpLocks/>
          </p:cNvCxnSpPr>
          <p:nvPr/>
        </p:nvCxnSpPr>
        <p:spPr>
          <a:xfrm flipV="1">
            <a:off x="8690776" y="4533456"/>
            <a:ext cx="604310" cy="119092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>
            <a:extLst>
              <a:ext uri="{FF2B5EF4-FFF2-40B4-BE49-F238E27FC236}">
                <a16:creationId xmlns:a16="http://schemas.microsoft.com/office/drawing/2014/main" id="{D7998D0E-38C8-434E-BB67-B0BC56A2723E}"/>
              </a:ext>
            </a:extLst>
          </p:cNvPr>
          <p:cNvSpPr txBox="1"/>
          <p:nvPr/>
        </p:nvSpPr>
        <p:spPr>
          <a:xfrm>
            <a:off x="8894202" y="3917888"/>
            <a:ext cx="1185390" cy="61556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Proposed Low</a:t>
            </a:r>
            <a:r>
              <a:rPr lang="en-US" sz="1100" baseline="0" dirty="0"/>
              <a:t> FP Operating Point - Peak lowest BA</a:t>
            </a:r>
            <a:endParaRPr lang="en-US" sz="1100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20F726C-5A8E-49C5-8302-B567A4D5137D}"/>
              </a:ext>
            </a:extLst>
          </p:cNvPr>
          <p:cNvSpPr txBox="1"/>
          <p:nvPr/>
        </p:nvSpPr>
        <p:spPr>
          <a:xfrm>
            <a:off x="6910999" y="6305767"/>
            <a:ext cx="1637997" cy="268884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Low</a:t>
            </a:r>
            <a:r>
              <a:rPr lang="en-US" sz="1100" baseline="0" dirty="0"/>
              <a:t> 1% Operating Point</a:t>
            </a:r>
            <a:endParaRPr lang="en-US" sz="1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27CB22-585B-41F5-90B4-0AFE38058107}"/>
              </a:ext>
            </a:extLst>
          </p:cNvPr>
          <p:cNvCxnSpPr>
            <a:cxnSpLocks/>
          </p:cNvCxnSpPr>
          <p:nvPr/>
        </p:nvCxnSpPr>
        <p:spPr>
          <a:xfrm flipV="1">
            <a:off x="7633252" y="5437572"/>
            <a:ext cx="915745" cy="868195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47E14979-925E-4C8A-992B-235D6F393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10" r="3243" b="4909"/>
          <a:stretch/>
        </p:blipFill>
        <p:spPr>
          <a:xfrm>
            <a:off x="363496" y="3584551"/>
            <a:ext cx="5812401" cy="31756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F2166-EAE6-4B0A-96F4-CF071679FC95}"/>
              </a:ext>
            </a:extLst>
          </p:cNvPr>
          <p:cNvCxnSpPr/>
          <p:nvPr/>
        </p:nvCxnSpPr>
        <p:spPr>
          <a:xfrm flipH="1" flipV="1">
            <a:off x="2446635" y="3556429"/>
            <a:ext cx="4954" cy="783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323E8D86-09B5-45B6-B11A-B18ACD203536}"/>
              </a:ext>
            </a:extLst>
          </p:cNvPr>
          <p:cNvSpPr txBox="1"/>
          <p:nvPr/>
        </p:nvSpPr>
        <p:spPr>
          <a:xfrm>
            <a:off x="2472046" y="3517070"/>
            <a:ext cx="1185390" cy="61556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Proposed Low</a:t>
            </a:r>
            <a:r>
              <a:rPr lang="en-US" sz="1100" baseline="0" dirty="0"/>
              <a:t> FP Operating Point - Peak lowest BA</a:t>
            </a:r>
            <a:endParaRPr lang="en-US" sz="1100" dirty="0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5C0FEA9A-65C3-435F-B9CD-90BE10B1D770}"/>
              </a:ext>
            </a:extLst>
          </p:cNvPr>
          <p:cNvSpPr txBox="1"/>
          <p:nvPr/>
        </p:nvSpPr>
        <p:spPr>
          <a:xfrm>
            <a:off x="1992868" y="5196826"/>
            <a:ext cx="1242376" cy="449204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Low</a:t>
            </a:r>
            <a:r>
              <a:rPr lang="en-US" sz="1100" baseline="0" dirty="0"/>
              <a:t> 1% Operating Point</a:t>
            </a:r>
            <a:endParaRPr lang="en-US" sz="11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5B0B3E-ACD5-4D15-A012-B3E014316AAB}"/>
              </a:ext>
            </a:extLst>
          </p:cNvPr>
          <p:cNvCxnSpPr/>
          <p:nvPr/>
        </p:nvCxnSpPr>
        <p:spPr>
          <a:xfrm flipH="1" flipV="1">
            <a:off x="2346548" y="4408098"/>
            <a:ext cx="8719" cy="78503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FF35CE-C1DD-4B7E-99E8-0DEACA5DC96E}"/>
              </a:ext>
            </a:extLst>
          </p:cNvPr>
          <p:cNvCxnSpPr>
            <a:cxnSpLocks/>
          </p:cNvCxnSpPr>
          <p:nvPr/>
        </p:nvCxnSpPr>
        <p:spPr>
          <a:xfrm flipH="1" flipV="1">
            <a:off x="8755722" y="2268660"/>
            <a:ext cx="138480" cy="512450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2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D278-CDEE-42CD-A8C9-20F1E336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Harbor Unit 3 – FP Upper Limit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E6166A-D423-4581-805B-AEF1F7C52D33}"/>
              </a:ext>
            </a:extLst>
          </p:cNvPr>
          <p:cNvSpPr txBox="1">
            <a:spLocks/>
          </p:cNvSpPr>
          <p:nvPr/>
        </p:nvSpPr>
        <p:spPr>
          <a:xfrm>
            <a:off x="327877" y="2562510"/>
            <a:ext cx="5623471" cy="4029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Steeper blade angles often have lower strike frequency based on ERDC results</a:t>
            </a:r>
          </a:p>
          <a:p>
            <a:r>
              <a:rPr lang="en-US" dirty="0"/>
              <a:t>Higher flows have lower nadir pressures which can increase barotrauma</a:t>
            </a:r>
          </a:p>
          <a:p>
            <a:pPr lvl="1"/>
            <a:r>
              <a:rPr lang="en-US" dirty="0"/>
              <a:t>Existing runner has much lower nadir pressure across operating range</a:t>
            </a:r>
          </a:p>
          <a:p>
            <a:r>
              <a:rPr lang="en-US" dirty="0"/>
              <a:t>Will consider both balloon tag study and sensor fish study to determine if difference in fish passage across operating range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437A1-2D46-460D-8A5B-FEC55EE6705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87AA78-B009-484B-AB49-5516FE5DB67C}"/>
              </a:ext>
            </a:extLst>
          </p:cNvPr>
          <p:cNvSpPr txBox="1">
            <a:spLocks/>
          </p:cNvSpPr>
          <p:nvPr/>
        </p:nvSpPr>
        <p:spPr>
          <a:xfrm>
            <a:off x="256293" y="1526126"/>
            <a:ext cx="11329981" cy="103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adjustable has spherical discharge ring results in 1/10 of gap between blade tip and discharge ring compared to existing</a:t>
            </a:r>
          </a:p>
          <a:p>
            <a:pPr lvl="1"/>
            <a:r>
              <a:rPr lang="en-US" dirty="0"/>
              <a:t>Minor gap increase (less than ¼”) at upper end of new adjustable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EA5391-25CF-4B68-B8A7-00C5E25F5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361" y="2851689"/>
            <a:ext cx="4172153" cy="3888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5816D5-707D-41A7-A036-418E2327F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36" t="3262" r="5281" b="65643"/>
          <a:stretch/>
        </p:blipFill>
        <p:spPr>
          <a:xfrm>
            <a:off x="9120075" y="2027428"/>
            <a:ext cx="2744048" cy="201913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C2A09E1-8454-44C7-AAAB-B6C01F70927C}"/>
              </a:ext>
            </a:extLst>
          </p:cNvPr>
          <p:cNvSpPr/>
          <p:nvPr/>
        </p:nvSpPr>
        <p:spPr>
          <a:xfrm>
            <a:off x="8999918" y="2869370"/>
            <a:ext cx="628821" cy="8849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9953E9-CD0A-4B70-9512-17857AAE5183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8399929" y="2372512"/>
            <a:ext cx="692078" cy="62645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8DB00B-1964-4545-B00E-AC63CEA9D443}"/>
              </a:ext>
            </a:extLst>
          </p:cNvPr>
          <p:cNvSpPr/>
          <p:nvPr/>
        </p:nvSpPr>
        <p:spPr>
          <a:xfrm>
            <a:off x="7575366" y="3622490"/>
            <a:ext cx="127442" cy="1472023"/>
          </a:xfrm>
          <a:custGeom>
            <a:avLst/>
            <a:gdLst>
              <a:gd name="connsiteX0" fmla="*/ 45218 w 131375"/>
              <a:gd name="connsiteY0" fmla="*/ 1426866 h 1426866"/>
              <a:gd name="connsiteX1" fmla="*/ 118068 w 131375"/>
              <a:gd name="connsiteY1" fmla="*/ 1050053 h 1426866"/>
              <a:gd name="connsiteX2" fmla="*/ 130629 w 131375"/>
              <a:gd name="connsiteY2" fmla="*/ 761163 h 1426866"/>
              <a:gd name="connsiteX3" fmla="*/ 108020 w 131375"/>
              <a:gd name="connsiteY3" fmla="*/ 469761 h 1426866"/>
              <a:gd name="connsiteX4" fmla="*/ 52754 w 131375"/>
              <a:gd name="connsiteY4" fmla="*/ 153238 h 1426866"/>
              <a:gd name="connsiteX5" fmla="*/ 22609 w 131375"/>
              <a:gd name="connsiteY5" fmla="*/ 30145 h 1426866"/>
              <a:gd name="connsiteX6" fmla="*/ 0 w 131375"/>
              <a:gd name="connsiteY6" fmla="*/ 0 h 1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75" h="1426866">
                <a:moveTo>
                  <a:pt x="45218" y="1426866"/>
                </a:moveTo>
                <a:cubicBezTo>
                  <a:pt x="74525" y="1293934"/>
                  <a:pt x="103833" y="1161003"/>
                  <a:pt x="118068" y="1050053"/>
                </a:cubicBezTo>
                <a:cubicBezTo>
                  <a:pt x="132303" y="939103"/>
                  <a:pt x="132304" y="857878"/>
                  <a:pt x="130629" y="761163"/>
                </a:cubicBezTo>
                <a:cubicBezTo>
                  <a:pt x="128954" y="664448"/>
                  <a:pt x="120999" y="571082"/>
                  <a:pt x="108020" y="469761"/>
                </a:cubicBezTo>
                <a:cubicBezTo>
                  <a:pt x="95041" y="368440"/>
                  <a:pt x="66989" y="226507"/>
                  <a:pt x="52754" y="153238"/>
                </a:cubicBezTo>
                <a:cubicBezTo>
                  <a:pt x="38519" y="79969"/>
                  <a:pt x="31401" y="55685"/>
                  <a:pt x="22609" y="30145"/>
                </a:cubicBezTo>
                <a:cubicBezTo>
                  <a:pt x="13817" y="4605"/>
                  <a:pt x="6908" y="230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F88021-AFAA-42A7-BD19-964C6C7CBC20}"/>
              </a:ext>
            </a:extLst>
          </p:cNvPr>
          <p:cNvSpPr/>
          <p:nvPr/>
        </p:nvSpPr>
        <p:spPr>
          <a:xfrm>
            <a:off x="6640617" y="5094514"/>
            <a:ext cx="975815" cy="68445"/>
          </a:xfrm>
          <a:custGeom>
            <a:avLst/>
            <a:gdLst>
              <a:gd name="connsiteX0" fmla="*/ 975815 w 975815"/>
              <a:gd name="connsiteY0" fmla="*/ 0 h 68445"/>
              <a:gd name="connsiteX1" fmla="*/ 388961 w 975815"/>
              <a:gd name="connsiteY1" fmla="*/ 68239 h 68445"/>
              <a:gd name="connsiteX2" fmla="*/ 0 w 975815"/>
              <a:gd name="connsiteY2" fmla="*/ 17060 h 6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815" h="68445">
                <a:moveTo>
                  <a:pt x="975815" y="0"/>
                </a:moveTo>
                <a:cubicBezTo>
                  <a:pt x="763706" y="32698"/>
                  <a:pt x="551597" y="65396"/>
                  <a:pt x="388961" y="68239"/>
                </a:cubicBezTo>
                <a:cubicBezTo>
                  <a:pt x="226325" y="71082"/>
                  <a:pt x="113162" y="44071"/>
                  <a:pt x="0" y="1706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0446FD2-4049-44E7-9822-CDD607E499B7}"/>
              </a:ext>
            </a:extLst>
          </p:cNvPr>
          <p:cNvSpPr/>
          <p:nvPr/>
        </p:nvSpPr>
        <p:spPr>
          <a:xfrm>
            <a:off x="6702175" y="3525275"/>
            <a:ext cx="892175" cy="104775"/>
          </a:xfrm>
          <a:custGeom>
            <a:avLst/>
            <a:gdLst>
              <a:gd name="connsiteX0" fmla="*/ 892175 w 892175"/>
              <a:gd name="connsiteY0" fmla="*/ 104775 h 104775"/>
              <a:gd name="connsiteX1" fmla="*/ 812800 w 892175"/>
              <a:gd name="connsiteY1" fmla="*/ 85725 h 104775"/>
              <a:gd name="connsiteX2" fmla="*/ 644525 w 892175"/>
              <a:gd name="connsiteY2" fmla="*/ 60325 h 104775"/>
              <a:gd name="connsiteX3" fmla="*/ 0 w 892175"/>
              <a:gd name="connsiteY3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175" h="104775">
                <a:moveTo>
                  <a:pt x="892175" y="104775"/>
                </a:moveTo>
                <a:cubicBezTo>
                  <a:pt x="873125" y="98954"/>
                  <a:pt x="854075" y="93133"/>
                  <a:pt x="812800" y="85725"/>
                </a:cubicBezTo>
                <a:cubicBezTo>
                  <a:pt x="771525" y="78317"/>
                  <a:pt x="779992" y="74612"/>
                  <a:pt x="644525" y="60325"/>
                </a:cubicBezTo>
                <a:cubicBezTo>
                  <a:pt x="509058" y="46038"/>
                  <a:pt x="254529" y="23019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EB807B-745A-4C69-B579-F731DD62E641}"/>
              </a:ext>
            </a:extLst>
          </p:cNvPr>
          <p:cNvSpPr/>
          <p:nvPr/>
        </p:nvSpPr>
        <p:spPr>
          <a:xfrm>
            <a:off x="9084798" y="3384270"/>
            <a:ext cx="238447" cy="52387"/>
          </a:xfrm>
          <a:custGeom>
            <a:avLst/>
            <a:gdLst>
              <a:gd name="connsiteX0" fmla="*/ 892175 w 892175"/>
              <a:gd name="connsiteY0" fmla="*/ 104775 h 104775"/>
              <a:gd name="connsiteX1" fmla="*/ 812800 w 892175"/>
              <a:gd name="connsiteY1" fmla="*/ 85725 h 104775"/>
              <a:gd name="connsiteX2" fmla="*/ 644525 w 892175"/>
              <a:gd name="connsiteY2" fmla="*/ 60325 h 104775"/>
              <a:gd name="connsiteX3" fmla="*/ 0 w 892175"/>
              <a:gd name="connsiteY3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175" h="104775">
                <a:moveTo>
                  <a:pt x="892175" y="104775"/>
                </a:moveTo>
                <a:cubicBezTo>
                  <a:pt x="873125" y="98954"/>
                  <a:pt x="854075" y="93133"/>
                  <a:pt x="812800" y="85725"/>
                </a:cubicBezTo>
                <a:cubicBezTo>
                  <a:pt x="771525" y="78317"/>
                  <a:pt x="779992" y="74612"/>
                  <a:pt x="644525" y="60325"/>
                </a:cubicBezTo>
                <a:cubicBezTo>
                  <a:pt x="509058" y="46038"/>
                  <a:pt x="254529" y="23019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EE3D6-BB25-4321-8404-E06039A37B39}"/>
              </a:ext>
            </a:extLst>
          </p:cNvPr>
          <p:cNvSpPr/>
          <p:nvPr/>
        </p:nvSpPr>
        <p:spPr>
          <a:xfrm>
            <a:off x="9322622" y="3427598"/>
            <a:ext cx="128146" cy="530059"/>
          </a:xfrm>
          <a:custGeom>
            <a:avLst/>
            <a:gdLst>
              <a:gd name="connsiteX0" fmla="*/ 0 w 157075"/>
              <a:gd name="connsiteY0" fmla="*/ 0 h 560982"/>
              <a:gd name="connsiteX1" fmla="*/ 50488 w 157075"/>
              <a:gd name="connsiteY1" fmla="*/ 162685 h 560982"/>
              <a:gd name="connsiteX2" fmla="*/ 78537 w 157075"/>
              <a:gd name="connsiteY2" fmla="*/ 274881 h 560982"/>
              <a:gd name="connsiteX3" fmla="*/ 157075 w 157075"/>
              <a:gd name="connsiteY3" fmla="*/ 560982 h 56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75" h="560982">
                <a:moveTo>
                  <a:pt x="0" y="0"/>
                </a:moveTo>
                <a:cubicBezTo>
                  <a:pt x="18699" y="58436"/>
                  <a:pt x="37399" y="116872"/>
                  <a:pt x="50488" y="162685"/>
                </a:cubicBezTo>
                <a:cubicBezTo>
                  <a:pt x="63577" y="208498"/>
                  <a:pt x="60772" y="208498"/>
                  <a:pt x="78537" y="274881"/>
                </a:cubicBezTo>
                <a:cubicBezTo>
                  <a:pt x="96302" y="341264"/>
                  <a:pt x="126688" y="451123"/>
                  <a:pt x="157075" y="560982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550AB22-5185-4BBB-8083-25ADA1CECF5F}"/>
              </a:ext>
            </a:extLst>
          </p:cNvPr>
          <p:cNvSpPr/>
          <p:nvPr/>
        </p:nvSpPr>
        <p:spPr>
          <a:xfrm rot="601611">
            <a:off x="10386991" y="4478001"/>
            <a:ext cx="45719" cy="686218"/>
          </a:xfrm>
          <a:custGeom>
            <a:avLst/>
            <a:gdLst>
              <a:gd name="connsiteX0" fmla="*/ 45218 w 131375"/>
              <a:gd name="connsiteY0" fmla="*/ 1426866 h 1426866"/>
              <a:gd name="connsiteX1" fmla="*/ 118068 w 131375"/>
              <a:gd name="connsiteY1" fmla="*/ 1050053 h 1426866"/>
              <a:gd name="connsiteX2" fmla="*/ 130629 w 131375"/>
              <a:gd name="connsiteY2" fmla="*/ 761163 h 1426866"/>
              <a:gd name="connsiteX3" fmla="*/ 108020 w 131375"/>
              <a:gd name="connsiteY3" fmla="*/ 469761 h 1426866"/>
              <a:gd name="connsiteX4" fmla="*/ 52754 w 131375"/>
              <a:gd name="connsiteY4" fmla="*/ 153238 h 1426866"/>
              <a:gd name="connsiteX5" fmla="*/ 22609 w 131375"/>
              <a:gd name="connsiteY5" fmla="*/ 30145 h 1426866"/>
              <a:gd name="connsiteX6" fmla="*/ 0 w 131375"/>
              <a:gd name="connsiteY6" fmla="*/ 0 h 1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75" h="1426866">
                <a:moveTo>
                  <a:pt x="45218" y="1426866"/>
                </a:moveTo>
                <a:cubicBezTo>
                  <a:pt x="74525" y="1293934"/>
                  <a:pt x="103833" y="1161003"/>
                  <a:pt x="118068" y="1050053"/>
                </a:cubicBezTo>
                <a:cubicBezTo>
                  <a:pt x="132303" y="939103"/>
                  <a:pt x="132304" y="857878"/>
                  <a:pt x="130629" y="761163"/>
                </a:cubicBezTo>
                <a:cubicBezTo>
                  <a:pt x="128954" y="664448"/>
                  <a:pt x="120999" y="571082"/>
                  <a:pt x="108020" y="469761"/>
                </a:cubicBezTo>
                <a:cubicBezTo>
                  <a:pt x="95041" y="368440"/>
                  <a:pt x="66989" y="226507"/>
                  <a:pt x="52754" y="153238"/>
                </a:cubicBezTo>
                <a:cubicBezTo>
                  <a:pt x="38519" y="79969"/>
                  <a:pt x="31401" y="55685"/>
                  <a:pt x="22609" y="30145"/>
                </a:cubicBezTo>
                <a:cubicBezTo>
                  <a:pt x="13817" y="4605"/>
                  <a:pt x="6908" y="230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A04EA2-930B-4A44-89C1-B11B60373860}"/>
              </a:ext>
            </a:extLst>
          </p:cNvPr>
          <p:cNvSpPr/>
          <p:nvPr/>
        </p:nvSpPr>
        <p:spPr>
          <a:xfrm>
            <a:off x="9075883" y="5072798"/>
            <a:ext cx="639232" cy="45719"/>
          </a:xfrm>
          <a:custGeom>
            <a:avLst/>
            <a:gdLst>
              <a:gd name="connsiteX0" fmla="*/ 975815 w 975815"/>
              <a:gd name="connsiteY0" fmla="*/ 0 h 68445"/>
              <a:gd name="connsiteX1" fmla="*/ 388961 w 975815"/>
              <a:gd name="connsiteY1" fmla="*/ 68239 h 68445"/>
              <a:gd name="connsiteX2" fmla="*/ 0 w 975815"/>
              <a:gd name="connsiteY2" fmla="*/ 17060 h 6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815" h="68445">
                <a:moveTo>
                  <a:pt x="975815" y="0"/>
                </a:moveTo>
                <a:cubicBezTo>
                  <a:pt x="763706" y="32698"/>
                  <a:pt x="551597" y="65396"/>
                  <a:pt x="388961" y="68239"/>
                </a:cubicBezTo>
                <a:cubicBezTo>
                  <a:pt x="226325" y="71082"/>
                  <a:pt x="113162" y="44071"/>
                  <a:pt x="0" y="1706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D2FC9D-F462-40A7-812A-22CD9929F610}"/>
              </a:ext>
            </a:extLst>
          </p:cNvPr>
          <p:cNvSpPr/>
          <p:nvPr/>
        </p:nvSpPr>
        <p:spPr>
          <a:xfrm>
            <a:off x="9710591" y="4521512"/>
            <a:ext cx="112197" cy="549762"/>
          </a:xfrm>
          <a:custGeom>
            <a:avLst/>
            <a:gdLst>
              <a:gd name="connsiteX0" fmla="*/ 0 w 112197"/>
              <a:gd name="connsiteY0" fmla="*/ 549762 h 549762"/>
              <a:gd name="connsiteX1" fmla="*/ 72928 w 112197"/>
              <a:gd name="connsiteY1" fmla="*/ 280490 h 549762"/>
              <a:gd name="connsiteX2" fmla="*/ 112197 w 112197"/>
              <a:gd name="connsiteY2" fmla="*/ 0 h 5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97" h="549762">
                <a:moveTo>
                  <a:pt x="0" y="549762"/>
                </a:moveTo>
                <a:cubicBezTo>
                  <a:pt x="27114" y="460939"/>
                  <a:pt x="54228" y="372117"/>
                  <a:pt x="72928" y="280490"/>
                </a:cubicBezTo>
                <a:cubicBezTo>
                  <a:pt x="91628" y="188863"/>
                  <a:pt x="101912" y="94431"/>
                  <a:pt x="112197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91DABCD-1C08-4D3F-A1CC-B467E6E6A36D}"/>
              </a:ext>
            </a:extLst>
          </p:cNvPr>
          <p:cNvSpPr/>
          <p:nvPr/>
        </p:nvSpPr>
        <p:spPr>
          <a:xfrm>
            <a:off x="6708771" y="4250612"/>
            <a:ext cx="858302" cy="47702"/>
          </a:xfrm>
          <a:custGeom>
            <a:avLst/>
            <a:gdLst>
              <a:gd name="connsiteX0" fmla="*/ 858302 w 858302"/>
              <a:gd name="connsiteY0" fmla="*/ 39268 h 47702"/>
              <a:gd name="connsiteX1" fmla="*/ 387078 w 858302"/>
              <a:gd name="connsiteY1" fmla="*/ 44878 h 47702"/>
              <a:gd name="connsiteX2" fmla="*/ 0 w 858302"/>
              <a:gd name="connsiteY2" fmla="*/ 0 h 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302" h="47702">
                <a:moveTo>
                  <a:pt x="858302" y="39268"/>
                </a:moveTo>
                <a:cubicBezTo>
                  <a:pt x="694215" y="45345"/>
                  <a:pt x="530128" y="51423"/>
                  <a:pt x="387078" y="44878"/>
                </a:cubicBezTo>
                <a:cubicBezTo>
                  <a:pt x="244028" y="38333"/>
                  <a:pt x="122014" y="19166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D8F7CB2-1813-40A4-B7A4-5AEA51FDDBFD}"/>
              </a:ext>
            </a:extLst>
          </p:cNvPr>
          <p:cNvSpPr/>
          <p:nvPr/>
        </p:nvSpPr>
        <p:spPr>
          <a:xfrm>
            <a:off x="6546204" y="3296279"/>
            <a:ext cx="987328" cy="134636"/>
          </a:xfrm>
          <a:custGeom>
            <a:avLst/>
            <a:gdLst>
              <a:gd name="connsiteX0" fmla="*/ 987328 w 987328"/>
              <a:gd name="connsiteY0" fmla="*/ 134636 h 134636"/>
              <a:gd name="connsiteX1" fmla="*/ 465615 w 987328"/>
              <a:gd name="connsiteY1" fmla="*/ 28049 h 134636"/>
              <a:gd name="connsiteX2" fmla="*/ 0 w 987328"/>
              <a:gd name="connsiteY2" fmla="*/ 0 h 13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28" h="134636">
                <a:moveTo>
                  <a:pt x="987328" y="134636"/>
                </a:moveTo>
                <a:cubicBezTo>
                  <a:pt x="808749" y="92562"/>
                  <a:pt x="630170" y="50488"/>
                  <a:pt x="465615" y="28049"/>
                </a:cubicBezTo>
                <a:cubicBezTo>
                  <a:pt x="301060" y="5610"/>
                  <a:pt x="150530" y="280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338384A-6DF4-4891-A09D-A57FF888A78F}"/>
              </a:ext>
            </a:extLst>
          </p:cNvPr>
          <p:cNvSpPr/>
          <p:nvPr/>
        </p:nvSpPr>
        <p:spPr>
          <a:xfrm>
            <a:off x="8706241" y="3002826"/>
            <a:ext cx="519183" cy="121972"/>
          </a:xfrm>
          <a:custGeom>
            <a:avLst/>
            <a:gdLst>
              <a:gd name="connsiteX0" fmla="*/ 987328 w 987328"/>
              <a:gd name="connsiteY0" fmla="*/ 134636 h 134636"/>
              <a:gd name="connsiteX1" fmla="*/ 465615 w 987328"/>
              <a:gd name="connsiteY1" fmla="*/ 28049 h 134636"/>
              <a:gd name="connsiteX2" fmla="*/ 0 w 987328"/>
              <a:gd name="connsiteY2" fmla="*/ 0 h 13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28" h="134636">
                <a:moveTo>
                  <a:pt x="987328" y="134636"/>
                </a:moveTo>
                <a:cubicBezTo>
                  <a:pt x="808749" y="92562"/>
                  <a:pt x="630170" y="50488"/>
                  <a:pt x="465615" y="28049"/>
                </a:cubicBezTo>
                <a:cubicBezTo>
                  <a:pt x="301060" y="5610"/>
                  <a:pt x="150530" y="280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3F7BFCF-73CA-4501-97E2-BA39657593AF}"/>
              </a:ext>
            </a:extLst>
          </p:cNvPr>
          <p:cNvSpPr/>
          <p:nvPr/>
        </p:nvSpPr>
        <p:spPr>
          <a:xfrm>
            <a:off x="9223009" y="3121956"/>
            <a:ext cx="122571" cy="921509"/>
          </a:xfrm>
          <a:custGeom>
            <a:avLst/>
            <a:gdLst>
              <a:gd name="connsiteX0" fmla="*/ 0 w 95367"/>
              <a:gd name="connsiteY0" fmla="*/ 0 h 1088304"/>
              <a:gd name="connsiteX1" fmla="*/ 78538 w 95367"/>
              <a:gd name="connsiteY1" fmla="*/ 790984 h 1088304"/>
              <a:gd name="connsiteX2" fmla="*/ 95367 w 95367"/>
              <a:gd name="connsiteY2" fmla="*/ 1088304 h 108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67" h="1088304">
                <a:moveTo>
                  <a:pt x="0" y="0"/>
                </a:moveTo>
                <a:cubicBezTo>
                  <a:pt x="31322" y="304800"/>
                  <a:pt x="62644" y="609600"/>
                  <a:pt x="78538" y="790984"/>
                </a:cubicBezTo>
                <a:cubicBezTo>
                  <a:pt x="94433" y="972368"/>
                  <a:pt x="94900" y="1030336"/>
                  <a:pt x="95367" y="10883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0473046-23BF-482B-8AE5-DF6F5B7DD495}"/>
              </a:ext>
            </a:extLst>
          </p:cNvPr>
          <p:cNvSpPr/>
          <p:nvPr/>
        </p:nvSpPr>
        <p:spPr>
          <a:xfrm>
            <a:off x="7528373" y="3427598"/>
            <a:ext cx="61496" cy="858301"/>
          </a:xfrm>
          <a:custGeom>
            <a:avLst/>
            <a:gdLst>
              <a:gd name="connsiteX0" fmla="*/ 28049 w 61496"/>
              <a:gd name="connsiteY0" fmla="*/ 858301 h 858301"/>
              <a:gd name="connsiteX1" fmla="*/ 56098 w 61496"/>
              <a:gd name="connsiteY1" fmla="*/ 639519 h 858301"/>
              <a:gd name="connsiteX2" fmla="*/ 56098 w 61496"/>
              <a:gd name="connsiteY2" fmla="*/ 521712 h 858301"/>
              <a:gd name="connsiteX3" fmla="*/ 0 w 61496"/>
              <a:gd name="connsiteY3" fmla="*/ 0 h 85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6" h="858301">
                <a:moveTo>
                  <a:pt x="28049" y="858301"/>
                </a:moveTo>
                <a:cubicBezTo>
                  <a:pt x="39736" y="776959"/>
                  <a:pt x="51423" y="695617"/>
                  <a:pt x="56098" y="639519"/>
                </a:cubicBezTo>
                <a:cubicBezTo>
                  <a:pt x="60773" y="583421"/>
                  <a:pt x="65448" y="628298"/>
                  <a:pt x="56098" y="521712"/>
                </a:cubicBezTo>
                <a:cubicBezTo>
                  <a:pt x="46748" y="415126"/>
                  <a:pt x="23374" y="207563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C8ADA2-2D57-4CDD-A520-AF1B0D563607}"/>
              </a:ext>
            </a:extLst>
          </p:cNvPr>
          <p:cNvSpPr txBox="1"/>
          <p:nvPr/>
        </p:nvSpPr>
        <p:spPr>
          <a:xfrm>
            <a:off x="6339890" y="3547110"/>
            <a:ext cx="107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Runner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D0D670-2A59-49B1-B5CD-A75921591F90}"/>
              </a:ext>
            </a:extLst>
          </p:cNvPr>
          <p:cNvCxnSpPr>
            <a:cxnSpLocks/>
          </p:cNvCxnSpPr>
          <p:nvPr/>
        </p:nvCxnSpPr>
        <p:spPr>
          <a:xfrm>
            <a:off x="6906490" y="4089967"/>
            <a:ext cx="105578" cy="184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9655468-EB4F-4C7A-9B86-7158F30E655F}"/>
              </a:ext>
            </a:extLst>
          </p:cNvPr>
          <p:cNvSpPr txBox="1"/>
          <p:nvPr/>
        </p:nvSpPr>
        <p:spPr>
          <a:xfrm>
            <a:off x="6439395" y="4226209"/>
            <a:ext cx="125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Adjustable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0C97D1E-24D3-4632-A228-3721C017D904}"/>
              </a:ext>
            </a:extLst>
          </p:cNvPr>
          <p:cNvCxnSpPr>
            <a:cxnSpLocks/>
          </p:cNvCxnSpPr>
          <p:nvPr/>
        </p:nvCxnSpPr>
        <p:spPr>
          <a:xfrm flipV="1">
            <a:off x="6676952" y="3305628"/>
            <a:ext cx="35583" cy="316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ED664DC-1621-4889-84BF-374289B04CCD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067798" y="4872540"/>
            <a:ext cx="277398" cy="2540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E6583FA-C500-442E-AB8D-399EE866853E}"/>
              </a:ext>
            </a:extLst>
          </p:cNvPr>
          <p:cNvCxnSpPr>
            <a:cxnSpLocks/>
          </p:cNvCxnSpPr>
          <p:nvPr/>
        </p:nvCxnSpPr>
        <p:spPr>
          <a:xfrm flipV="1">
            <a:off x="7154640" y="3600012"/>
            <a:ext cx="98523" cy="9970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3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D278-CDEE-42CD-A8C9-20F1E336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537"/>
          </a:xfrm>
        </p:spPr>
        <p:txBody>
          <a:bodyPr/>
          <a:lstStyle/>
          <a:p>
            <a:r>
              <a:rPr lang="en-US" dirty="0"/>
              <a:t>Ice Harbor Unit 3 – FP Operating Range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E6166A-D423-4581-805B-AEF1F7C52D33}"/>
              </a:ext>
            </a:extLst>
          </p:cNvPr>
          <p:cNvSpPr txBox="1">
            <a:spLocks/>
          </p:cNvSpPr>
          <p:nvPr/>
        </p:nvSpPr>
        <p:spPr>
          <a:xfrm>
            <a:off x="385762" y="1179404"/>
            <a:ext cx="4443414" cy="336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 fish passage operating range from peak of minimum blade angle to upper 1%</a:t>
            </a:r>
          </a:p>
          <a:p>
            <a:pPr lvl="1"/>
            <a:r>
              <a:rPr lang="en-US" dirty="0"/>
              <a:t>Will test 4 operating points across operating range during biological test</a:t>
            </a:r>
          </a:p>
          <a:p>
            <a:pPr lvl="1"/>
            <a:r>
              <a:rPr lang="en-US" dirty="0"/>
              <a:t>Biological test ~ Sept 2023</a:t>
            </a:r>
          </a:p>
          <a:p>
            <a:pPr lvl="1"/>
            <a:r>
              <a:rPr lang="en-US" dirty="0"/>
              <a:t>Index tests in Mar 2023 may adjust exact operating points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E82BC4-E92C-412B-9499-42B488311AC4}"/>
              </a:ext>
            </a:extLst>
          </p:cNvPr>
          <p:cNvGraphicFramePr>
            <a:graphicFrameLocks noGrp="1"/>
          </p:cNvGraphicFramePr>
          <p:nvPr/>
        </p:nvGraphicFramePr>
        <p:xfrm>
          <a:off x="-24049038" y="311150"/>
          <a:ext cx="6446424" cy="435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202">
                  <a:extLst>
                    <a:ext uri="{9D8B030D-6E8A-4147-A177-3AD203B41FA5}">
                      <a16:colId xmlns:a16="http://schemas.microsoft.com/office/drawing/2014/main" val="2809323267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2579708108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3853097328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355245805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4214890639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1424375299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1825894889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2022487569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3986011285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33099349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4280865161"/>
                    </a:ext>
                  </a:extLst>
                </a:gridCol>
                <a:gridCol w="537202">
                  <a:extLst>
                    <a:ext uri="{9D8B030D-6E8A-4147-A177-3AD203B41FA5}">
                      <a16:colId xmlns:a16="http://schemas.microsoft.com/office/drawing/2014/main" val="918496166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240332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2102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7662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10800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921287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093302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285786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66981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088377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544261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71790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570004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800503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087495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641725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789306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50096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589574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486968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550389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697301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028939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678150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040733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980177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624482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53453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53457E6-DE45-4BF2-A04A-8A5713E4C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350869"/>
              </p:ext>
            </p:extLst>
          </p:nvPr>
        </p:nvGraphicFramePr>
        <p:xfrm>
          <a:off x="29638625" y="2003425"/>
          <a:ext cx="6602413" cy="454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7">
            <a:extLst>
              <a:ext uri="{FF2B5EF4-FFF2-40B4-BE49-F238E27FC236}">
                <a16:creationId xmlns:a16="http://schemas.microsoft.com/office/drawing/2014/main" id="{B28C5EC2-7F2B-49B2-9247-AECC712A458D}"/>
              </a:ext>
            </a:extLst>
          </p:cNvPr>
          <p:cNvSpPr txBox="1"/>
          <p:nvPr/>
        </p:nvSpPr>
        <p:spPr>
          <a:xfrm>
            <a:off x="32756475" y="3419475"/>
            <a:ext cx="1998663" cy="33337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Range</a:t>
            </a:r>
            <a:r>
              <a:rPr lang="en-US" sz="1100" baseline="0"/>
              <a:t> - </a:t>
            </a:r>
            <a:r>
              <a:rPr lang="en-US" sz="1100"/>
              <a:t>35.5 MW (67.7-103.1)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E32C4C-2D50-47B6-938F-441420B77E1C}"/>
              </a:ext>
            </a:extLst>
          </p:cNvPr>
          <p:cNvCxnSpPr/>
          <p:nvPr/>
        </p:nvCxnSpPr>
        <p:spPr>
          <a:xfrm flipH="1">
            <a:off x="31856363" y="3594100"/>
            <a:ext cx="828675" cy="1746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B0F3E1-53FC-47F5-BCA5-042F31B5EE95}"/>
              </a:ext>
            </a:extLst>
          </p:cNvPr>
          <p:cNvCxnSpPr/>
          <p:nvPr/>
        </p:nvCxnSpPr>
        <p:spPr>
          <a:xfrm flipV="1">
            <a:off x="33978850" y="4889500"/>
            <a:ext cx="881063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296EFD-20EE-49DA-8819-E963E409C7D8}"/>
              </a:ext>
            </a:extLst>
          </p:cNvPr>
          <p:cNvCxnSpPr/>
          <p:nvPr/>
        </p:nvCxnSpPr>
        <p:spPr>
          <a:xfrm flipH="1">
            <a:off x="31068963" y="4878388"/>
            <a:ext cx="830262" cy="1587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14AEC2-DACB-4E01-83D1-2580028582F8}"/>
              </a:ext>
            </a:extLst>
          </p:cNvPr>
          <p:cNvCxnSpPr/>
          <p:nvPr/>
        </p:nvCxnSpPr>
        <p:spPr>
          <a:xfrm flipV="1">
            <a:off x="34705925" y="3584575"/>
            <a:ext cx="87947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C8E9CA-6E21-4EF0-9C6D-0D46A386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23" y="1109663"/>
            <a:ext cx="7109717" cy="542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C6E831-860C-4FA3-A79F-B09957DB5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" y="4610746"/>
            <a:ext cx="4767061" cy="18821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62A521-C5CD-4382-97EA-C1DAB14DBB0D}"/>
              </a:ext>
            </a:extLst>
          </p:cNvPr>
          <p:cNvSpPr txBox="1"/>
          <p:nvPr/>
        </p:nvSpPr>
        <p:spPr>
          <a:xfrm>
            <a:off x="279815" y="6499254"/>
            <a:ext cx="3642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Table and graph are both with STS operation</a:t>
            </a:r>
          </a:p>
        </p:txBody>
      </p:sp>
    </p:spTree>
    <p:extLst>
      <p:ext uri="{BB962C8B-B14F-4D97-AF65-F5344CB8AC3E}">
        <p14:creationId xmlns:p14="http://schemas.microsoft.com/office/powerpoint/2010/main" val="135680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433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Ice Harbor Unit 3 Initial Fish Passage Operating Range</vt:lpstr>
      <vt:lpstr>Ice Harbor Unit 3 – FP Operating Range</vt:lpstr>
      <vt:lpstr>Ice Harbor Unit 3 – FP Lower Limit</vt:lpstr>
      <vt:lpstr>Ice Harbor Unit 3 – FP Upper Limit</vt:lpstr>
      <vt:lpstr>Ice Harbor Unit 3 – FP Operating Range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Harbor Unit 3 Initial Fish Passage Operating Range Discussion</dc:title>
  <dc:creator>Jon</dc:creator>
  <cp:lastModifiedBy>Renholds, Jon F CIV USARMY CENWW (USA)</cp:lastModifiedBy>
  <cp:revision>37</cp:revision>
  <cp:lastPrinted>2022-07-18T16:45:25Z</cp:lastPrinted>
  <dcterms:created xsi:type="dcterms:W3CDTF">2022-07-13T23:24:51Z</dcterms:created>
  <dcterms:modified xsi:type="dcterms:W3CDTF">2022-08-31T23:20:20Z</dcterms:modified>
</cp:coreProperties>
</file>